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2" r:id="rId3"/>
    <p:sldId id="257" r:id="rId4"/>
    <p:sldId id="258" r:id="rId5"/>
    <p:sldId id="259" r:id="rId6"/>
    <p:sldId id="260" r:id="rId7"/>
    <p:sldId id="278" r:id="rId8"/>
    <p:sldId id="279" r:id="rId9"/>
    <p:sldId id="280" r:id="rId10"/>
    <p:sldId id="261" r:id="rId11"/>
    <p:sldId id="275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83" r:id="rId24"/>
  </p:sldIdLst>
  <p:sldSz cx="9144000" cy="6858000" type="screen4x3"/>
  <p:notesSz cx="9929813" cy="6789738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7164" autoAdjust="0"/>
  </p:normalViewPr>
  <p:slideViewPr>
    <p:cSldViewPr>
      <p:cViewPr varScale="1">
        <p:scale>
          <a:sx n="90" d="100"/>
          <a:sy n="90" d="100"/>
        </p:scale>
        <p:origin x="2214" y="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9FDC55-A7C9-4E7A-9310-998DE72CEF05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4596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B2EB1C-7C9A-4E69-80CC-262CDEB12C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406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626894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99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FD10BD-9AF9-4558-8EAA-26AD658A9F09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25126"/>
            <a:ext cx="7943850" cy="3055382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626894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99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1A14FCC-0AAD-4A3B-A4EB-D0E8C9235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1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29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32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4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9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42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90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24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1ED0-EA59-4E7C-8CA6-BEF0BD746C1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5661-8C28-4032-93D4-1B9FED6B721D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744-1394-4AF5-98F1-1E633DD230DA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4DCE-BB77-442F-AF12-CA92B09D9852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9D6E-85E1-47E0-8938-243CACDFFC0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C15F-7F9B-434E-9EE9-B124E7E7C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F39-6F56-4501-9409-61C33289D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405C-8829-4284-940F-AF32BC9D3A5B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CFE4-F0A8-4297-9587-09678CB1892C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B037-A408-44A6-A7AE-C47B403F183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15AF-D3F5-422D-AA39-CAA5241010B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9CDA9F8-9B6A-4B6E-9473-D41AEF0209F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45" y="1556792"/>
            <a:ext cx="8041045" cy="15084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Lie Detection using Convolutional Neural Network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645024"/>
            <a:ext cx="1609251" cy="1752600"/>
          </a:xfrm>
        </p:spPr>
        <p:txBody>
          <a:bodyPr/>
          <a:lstStyle/>
          <a:p>
            <a:pPr algn="l" rtl="0"/>
            <a:r>
              <a:rPr lang="en-US" dirty="0"/>
              <a:t>Students:</a:t>
            </a:r>
            <a:endParaRPr lang="he-IL" dirty="0"/>
          </a:p>
        </p:txBody>
      </p:sp>
      <p:pic>
        <p:nvPicPr>
          <p:cNvPr id="1026" name="Picture 2" descr="C:\mine\study\פרוקיט גמר שלב א\New folder\1323853968v68D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7560" y="109502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 Dept.</a:t>
            </a:r>
            <a:endParaRPr lang="he-IL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11760" y="3727702"/>
            <a:ext cx="3744416" cy="936104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Vladimir </a:t>
            </a:r>
            <a:r>
              <a:rPr lang="en-US" dirty="0" err="1"/>
              <a:t>Balagula</a:t>
            </a:r>
            <a:endParaRPr lang="en-US" dirty="0"/>
          </a:p>
          <a:p>
            <a:pPr algn="l" rtl="0"/>
            <a:r>
              <a:rPr lang="en-US" dirty="0"/>
              <a:t>Elias </a:t>
            </a:r>
            <a:r>
              <a:rPr lang="en-US" dirty="0" err="1"/>
              <a:t>Nijim</a:t>
            </a:r>
            <a:endParaRPr lang="he-IL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643" y="4658282"/>
            <a:ext cx="1619608" cy="58818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Supervisor:</a:t>
            </a:r>
            <a:endParaRPr lang="he-I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1760" y="4684161"/>
            <a:ext cx="2790056" cy="47304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Prof. </a:t>
            </a:r>
            <a:r>
              <a:rPr lang="en-US" dirty="0" err="1"/>
              <a:t>Zeev</a:t>
            </a:r>
            <a:r>
              <a:rPr lang="en-US" dirty="0"/>
              <a:t> </a:t>
            </a:r>
            <a:r>
              <a:rPr lang="en-US" dirty="0" err="1"/>
              <a:t>Volkovich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43975" y="5589240"/>
            <a:ext cx="88973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/>
              <a:t>Date: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5589240"/>
            <a:ext cx="157427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11/02/2019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EF4A24-F292-49D0-A7FF-A99D38BB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1"/>
            <a:ext cx="769034" cy="339872"/>
          </a:xfrm>
        </p:spPr>
        <p:txBody>
          <a:bodyPr/>
          <a:lstStyle/>
          <a:p>
            <a:fld id="{703BDA89-063A-47DA-A387-28092DB9CA16}" type="slidenum">
              <a:rPr lang="he-IL" smtClean="0"/>
              <a:t>1</a:t>
            </a:fld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383"/>
            <a:ext cx="2660733" cy="1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065"/>
            <a:ext cx="8229600" cy="852704"/>
          </a:xfrm>
        </p:spPr>
        <p:txBody>
          <a:bodyPr/>
          <a:lstStyle/>
          <a:p>
            <a:pPr algn="ctr" rtl="0"/>
            <a:r>
              <a:rPr lang="en-US" dirty="0"/>
              <a:t>Neural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2204864"/>
            <a:ext cx="8147248" cy="2592288"/>
          </a:xfrm>
        </p:spPr>
        <p:txBody>
          <a:bodyPr>
            <a:normAutofit/>
          </a:bodyPr>
          <a:lstStyle/>
          <a:p>
            <a:pPr algn="just" rtl="0"/>
            <a:r>
              <a:rPr lang="en-US" sz="2000" dirty="0"/>
              <a:t>Artificial Neural Network is a mathematical model inspired by biological neural networks that constitute the brain. The main goal of the network is to define dependencies between input data and wanted output at a learning phase. If The model finds the dependence,  it gives the desired output on another data.</a:t>
            </a:r>
            <a:endParaRPr lang="he-IL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04412"/>
            <a:ext cx="4464496" cy="2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3DB280-7D49-4647-8EBF-5259782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8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9370"/>
            <a:ext cx="8062664" cy="1162050"/>
          </a:xfrm>
        </p:spPr>
        <p:txBody>
          <a:bodyPr/>
          <a:lstStyle/>
          <a:p>
            <a:pPr algn="ctr"/>
            <a:r>
              <a:rPr lang="en-US" sz="5000" dirty="0"/>
              <a:t>Artificial Neural </a:t>
            </a:r>
            <a:r>
              <a:rPr lang="en-US" sz="5000" dirty="0" smtClean="0"/>
              <a:t>Network</a:t>
            </a:r>
            <a:endParaRPr lang="he-IL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95536" y="1443234"/>
            <a:ext cx="7992888" cy="4691608"/>
          </a:xfrm>
        </p:spPr>
        <p:txBody>
          <a:bodyPr>
            <a:normAutofit/>
          </a:bodyPr>
          <a:lstStyle/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model contains neurons, each neuron can communicate with other neurons from different layers</a:t>
            </a:r>
            <a:r>
              <a:rPr lang="en-US" sz="2000" dirty="0" smtClean="0"/>
              <a:t>. As </a:t>
            </a:r>
            <a:r>
              <a:rPr lang="en-US" sz="2000" dirty="0"/>
              <a:t>biological neurons, the Artificial neurons has communication, input and output signals</a:t>
            </a:r>
            <a:r>
              <a:rPr lang="en-US" sz="2000" dirty="0" smtClean="0"/>
              <a:t>. The </a:t>
            </a:r>
            <a:r>
              <a:rPr lang="en-US" sz="2000" dirty="0"/>
              <a:t>output depends on the input from a previous layer, and on the activation function of a particular neuron. Requirements </a:t>
            </a:r>
            <a:r>
              <a:rPr lang="en-US" sz="2000" dirty="0" smtClean="0"/>
              <a:t>for using NN: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A huge </a:t>
            </a:r>
            <a:r>
              <a:rPr lang="en-US" sz="2000" dirty="0"/>
              <a:t>amount of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Patterns</a:t>
            </a:r>
          </a:p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main advantage  of NN is </a:t>
            </a:r>
            <a:endParaRPr lang="en-US" sz="2000" dirty="0" smtClean="0"/>
          </a:p>
          <a:p>
            <a:pPr rtl="0">
              <a:buSzPct val="116000"/>
            </a:pPr>
            <a:r>
              <a:rPr lang="en-US" sz="2000" dirty="0" smtClean="0"/>
              <a:t>      ability </a:t>
            </a:r>
            <a:r>
              <a:rPr lang="en-US" sz="2000" dirty="0"/>
              <a:t>to learn.</a:t>
            </a:r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/>
            <a:endParaRPr lang="en-US" sz="2000" dirty="0"/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2040" y="3789039"/>
            <a:ext cx="4078397" cy="2932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442F7B-1145-4357-8AC1-A52B6EA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21"/>
            <a:ext cx="8229600" cy="852704"/>
          </a:xfrm>
        </p:spPr>
        <p:txBody>
          <a:bodyPr/>
          <a:lstStyle/>
          <a:p>
            <a:pPr algn="ctr"/>
            <a:r>
              <a:rPr lang="en-US" dirty="0"/>
              <a:t>Back-Propagation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The purpose is to adjust weights to edges of a neural network model.</a:t>
                </a:r>
                <a:endParaRPr lang="en-US" sz="2000" dirty="0"/>
              </a:p>
              <a:p>
                <a:pPr algn="l" rtl="0"/>
                <a:r>
                  <a:rPr lang="en-US" sz="2000" dirty="0" smtClean="0"/>
                  <a:t>One of the main parameters is learning rate. Choosing </a:t>
                </a:r>
                <a:r>
                  <a:rPr lang="en-US" sz="2000" dirty="0"/>
                  <a:t>the right learning rate </a:t>
                </a:r>
                <a:r>
                  <a:rPr lang="en-US" sz="2000" dirty="0" smtClean="0"/>
                  <a:t>value can give desired NN model.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Formula weights correction: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𝜂𝛿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ffectLst/>
                </a:endParaRPr>
              </a:p>
              <a:p>
                <a:pPr marL="0" indent="0" algn="ctr" rtl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  <a:blipFill>
                <a:blip r:embed="rId2"/>
                <a:stretch>
                  <a:fillRect l="-427" t="-8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356992"/>
            <a:ext cx="4647365" cy="2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DB42605-A985-4D1D-B6ED-1D41C566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8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78" y="648273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 smtClean="0"/>
              <a:t>Convolution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9531"/>
            <a:ext cx="8229600" cy="473633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Convolution is used to extract important features from data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Input </a:t>
            </a:r>
            <a:r>
              <a:rPr lang="en-US" sz="2000" dirty="0"/>
              <a:t>for convolutional must be a two-dimensional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Filters </a:t>
            </a:r>
            <a:r>
              <a:rPr lang="en-US" sz="2000" dirty="0"/>
              <a:t>– there is a line of filters.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Each </a:t>
            </a:r>
            <a:r>
              <a:rPr lang="en-US" sz="2000" dirty="0"/>
              <a:t>filter extract different </a:t>
            </a:r>
            <a:r>
              <a:rPr lang="en-US" sz="2000" dirty="0" smtClean="0"/>
              <a:t>feature </a:t>
            </a:r>
            <a:r>
              <a:rPr lang="en-US" sz="2000" dirty="0"/>
              <a:t>by multiplying the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input </a:t>
            </a:r>
            <a:r>
              <a:rPr lang="en-US" sz="2000" dirty="0"/>
              <a:t>in filter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Convolution </a:t>
            </a:r>
            <a:r>
              <a:rPr lang="en-US" sz="2000" dirty="0"/>
              <a:t>applies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different </a:t>
            </a:r>
            <a:r>
              <a:rPr lang="en-US" sz="2000" dirty="0"/>
              <a:t>filters and can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run </a:t>
            </a:r>
            <a:r>
              <a:rPr lang="en-US" sz="2000" dirty="0"/>
              <a:t>multiple times.</a:t>
            </a:r>
            <a:endParaRPr lang="he-IL" sz="2000" dirty="0"/>
          </a:p>
        </p:txBody>
      </p:sp>
      <p:pic>
        <p:nvPicPr>
          <p:cNvPr id="5" name="Picture 4" descr="C:\mine\study\פרוקיט גמר שלב א\stride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5"/>
            <a:ext cx="4690864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62734D-EAF3-4C1D-9458-DC4F70EC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364088" y="5877272"/>
            <a:ext cx="302433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62190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75280"/>
            <a:ext cx="8229600" cy="4389120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PRAAT – recording the voice using a free software program in format .wav.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Running MFCC on .wav to get </a:t>
            </a:r>
            <a:r>
              <a:rPr lang="en-US" sz="2000" dirty="0"/>
              <a:t>Mel-frequency cepstral </a:t>
            </a:r>
            <a:r>
              <a:rPr lang="en-US" sz="2000" dirty="0" smtClean="0"/>
              <a:t>coefficients.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Using it as input to convolutional layer for extracting different features with 200 filters(5x5) and using this layer 20 times each time with MAXPOOL layer.</a:t>
            </a:r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he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0E24AD-EED4-4E2F-BFCF-FB1F758B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14</a:t>
            </a:fld>
            <a:endParaRPr lang="he-IL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" y="3584965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61162"/>
            <a:ext cx="8229600" cy="4389120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 Flatten Layer a two-dimensional matrix is converted into </a:t>
            </a:r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one-dimensional </a:t>
            </a:r>
            <a:r>
              <a:rPr lang="en-US" sz="2000" dirty="0"/>
              <a:t>vector</a:t>
            </a:r>
            <a:r>
              <a:rPr lang="en-US" sz="2000" dirty="0" smtClean="0"/>
              <a:t>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Insert </a:t>
            </a:r>
            <a:r>
              <a:rPr lang="en-US" sz="2000" dirty="0"/>
              <a:t>feature vector to fully connected layer with rectifier activation </a:t>
            </a:r>
            <a:r>
              <a:rPr lang="en-US" sz="2000" dirty="0" smtClean="0"/>
              <a:t>function.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output from hidden layer reaches the Fully connected layer with </a:t>
            </a:r>
            <a:r>
              <a:rPr lang="en-US" sz="2000" dirty="0" smtClean="0"/>
              <a:t>Softmax </a:t>
            </a:r>
            <a:r>
              <a:rPr lang="en-US" sz="2000" dirty="0"/>
              <a:t>activation function and report the user lie probability in the voice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94CF19-5087-4D6B-AAA4-20335FBB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15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678578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6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64" y="954775"/>
            <a:ext cx="5868144" cy="576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700056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USE CASE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150014E-DD8F-46F6-8B3E-C5C874E4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86526"/>
            <a:ext cx="5937593" cy="5834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18" y="332656"/>
            <a:ext cx="8229600" cy="866360"/>
          </a:xfrm>
        </p:spPr>
        <p:txBody>
          <a:bodyPr/>
          <a:lstStyle/>
          <a:p>
            <a:pPr algn="ctr" rtl="0"/>
            <a:r>
              <a:rPr lang="en-US" dirty="0"/>
              <a:t>Class Diagram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550697F-5AEC-4ED5-B0FD-EE3EF876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1365998" y="5418420"/>
            <a:ext cx="6288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Welcome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The initial window at start of the program</a:t>
            </a:r>
            <a:endParaRPr lang="he-I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7DDA7C-8A67-489F-A0F3-FA7E898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18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" y="1234950"/>
            <a:ext cx="7553576" cy="40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4585" y="4365104"/>
            <a:ext cx="37848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Admin Management Settings – </a:t>
            </a:r>
          </a:p>
          <a:p>
            <a:pPr algn="ctr" rtl="0"/>
            <a:r>
              <a:rPr lang="en-US" sz="2000" dirty="0"/>
              <a:t>Giving the opportunity to teach </a:t>
            </a:r>
          </a:p>
          <a:p>
            <a:pPr algn="ctr" rtl="0"/>
            <a:r>
              <a:rPr lang="en-US" sz="2000" dirty="0" smtClean="0"/>
              <a:t>the model and change the model’s parameters. </a:t>
            </a:r>
            <a:endParaRPr lang="he-IL" sz="2000" dirty="0"/>
          </a:p>
        </p:txBody>
      </p:sp>
      <p:sp>
        <p:nvSpPr>
          <p:cNvPr id="4" name="Rectangle 3"/>
          <p:cNvSpPr/>
          <p:nvPr/>
        </p:nvSpPr>
        <p:spPr>
          <a:xfrm>
            <a:off x="5674994" y="2115813"/>
            <a:ext cx="3059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Asking if the admin wants</a:t>
            </a:r>
          </a:p>
          <a:p>
            <a:pPr algn="ctr" rtl="0"/>
            <a:r>
              <a:rPr lang="en-US" sz="2000" dirty="0" smtClean="0"/>
              <a:t>to store the model </a:t>
            </a:r>
          </a:p>
          <a:p>
            <a:pPr algn="ctr" rtl="0"/>
            <a:r>
              <a:rPr lang="en-US" sz="2000" dirty="0" smtClean="0"/>
              <a:t>to use it after.</a:t>
            </a:r>
            <a:endParaRPr lang="he-IL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Admin Interface</a:t>
            </a: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4AF108-750A-4CB2-8369-3D5B79E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19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40"/>
            <a:ext cx="5634066" cy="3268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12" y="1044805"/>
            <a:ext cx="2746995" cy="1004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99" y="3373650"/>
            <a:ext cx="3432515" cy="19339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14840" y="5340687"/>
            <a:ext cx="30598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Saving the model in specific path.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023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Motivation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 smtClean="0"/>
              <a:t>Our project is aimed to detect a lie using human voice with good accuracy result.</a:t>
            </a:r>
          </a:p>
          <a:p>
            <a:pPr marL="0" indent="0" algn="l" rtl="0">
              <a:buNone/>
            </a:pPr>
            <a:r>
              <a:rPr lang="en-US" dirty="0" smtClean="0"/>
              <a:t>We have analyzed and implemented voice speech algorithms aimed to improve the model performance and improving the detection result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532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799105" y="1432008"/>
            <a:ext cx="75240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 smtClean="0"/>
              <a:t>User interface – gives the use an option to predict a lie by choosing </a:t>
            </a:r>
          </a:p>
          <a:p>
            <a:pPr algn="ctr" rtl="0"/>
            <a:r>
              <a:rPr lang="en-US" sz="2000" dirty="0" smtClean="0"/>
              <a:t>data source And Giving the option which data source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0B95F1-DF28-4D36-93C8-B67561A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20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1569"/>
            <a:ext cx="8143640" cy="441113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8691380">
            <a:off x="2185689" y="4142397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5944" y="3795991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 Sound wave </a:t>
            </a:r>
            <a:r>
              <a:rPr lang="en-US" dirty="0"/>
              <a:t>g</a:t>
            </a:r>
            <a:r>
              <a:rPr lang="en-US" dirty="0" smtClean="0"/>
              <a:t>raph</a:t>
            </a:r>
            <a:endParaRPr lang="he-IL" dirty="0"/>
          </a:p>
        </p:txBody>
      </p:sp>
      <p:sp>
        <p:nvSpPr>
          <p:cNvPr id="14" name="Down Arrow 13"/>
          <p:cNvSpPr/>
          <p:nvPr/>
        </p:nvSpPr>
        <p:spPr>
          <a:xfrm rot="1745914">
            <a:off x="6864528" y="4099772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7180992" y="3838669"/>
            <a:ext cx="1446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MFCC graph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3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Testing Plan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134331"/>
              </p:ext>
            </p:extLst>
          </p:nvPr>
        </p:nvGraphicFramePr>
        <p:xfrm>
          <a:off x="390364" y="1125513"/>
          <a:ext cx="8363271" cy="530860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87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07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4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 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name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The same result with small error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Execute function using the same data in MATLAB and in the project function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US" dirty="0" smtClean="0"/>
                        <a:t>MFCC validation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Microphone starting recording if connected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Check if microphone connected while clicking on microphone to record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Microphone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1)  Display sound wave plot</a:t>
                      </a:r>
                    </a:p>
                    <a:p>
                      <a:pPr lvl="1" algn="ctr" rtl="0"/>
                      <a:r>
                        <a:rPr lang="en-US" dirty="0" smtClean="0"/>
                        <a:t>2) Display MFCC plot</a:t>
                      </a:r>
                    </a:p>
                    <a:p>
                      <a:pPr lvl="1" algn="ctr" rtl="0"/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Finish recording/Uploading file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Display voice graph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</a:t>
                      </a:r>
                      <a:r>
                        <a:rPr lang="en-US" baseline="0" dirty="0"/>
                        <a:t> error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invalid</a:t>
                      </a:r>
                      <a:r>
                        <a:rPr lang="en-US" baseline="0" dirty="0"/>
                        <a:t> parameters for </a:t>
                      </a:r>
                      <a:r>
                        <a:rPr lang="en-US" baseline="0" dirty="0" smtClean="0"/>
                        <a:t>Model settings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 parameters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b="0" dirty="0" smtClean="0"/>
                        <a:t>Same</a:t>
                      </a:r>
                      <a:r>
                        <a:rPr lang="en-US" b="0" baseline="0" dirty="0" smtClean="0"/>
                        <a:t> results</a:t>
                      </a:r>
                      <a:endParaRPr lang="he-IL" b="0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Loading</a:t>
                      </a:r>
                      <a:r>
                        <a:rPr lang="en-US" baseline="0" dirty="0" smtClean="0"/>
                        <a:t> the saved model and executing it again</a:t>
                      </a:r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Save</a:t>
                      </a:r>
                      <a:r>
                        <a:rPr lang="en-US" baseline="0" dirty="0" smtClean="0"/>
                        <a:t> model</a:t>
                      </a:r>
                      <a:endParaRPr lang="he-IL" dirty="0"/>
                    </a:p>
                  </a:txBody>
                  <a:tcPr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the same file</a:t>
                      </a:r>
                      <a:r>
                        <a:rPr lang="en-US" baseline="0" dirty="0"/>
                        <a:t> twice to the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model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130CA6B-4F00-4861-AA72-711B0C0C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: Detecting a lie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7ED7FFB-C9D7-4E09-8A9A-C7666CE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23</a:t>
            </a:fld>
            <a:endParaRPr lang="he-IL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15857"/>
            <a:ext cx="3408076" cy="3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Behavioral Sciences</a:t>
            </a:r>
          </a:p>
          <a:p>
            <a:pPr algn="l" rtl="0"/>
            <a:r>
              <a:rPr lang="en-US" sz="2000" dirty="0"/>
              <a:t>Known Techniques:</a:t>
            </a:r>
          </a:p>
          <a:p>
            <a:pPr lvl="1" algn="l" rtl="0"/>
            <a:r>
              <a:rPr lang="en-US" sz="2000" dirty="0"/>
              <a:t>Polygraph</a:t>
            </a:r>
          </a:p>
          <a:p>
            <a:pPr lvl="1" algn="l" rtl="0"/>
            <a:r>
              <a:rPr lang="en-US" sz="2000" dirty="0"/>
              <a:t>Lie detection using Neural network article</a:t>
            </a:r>
          </a:p>
        </p:txBody>
      </p:sp>
      <p:pic>
        <p:nvPicPr>
          <p:cNvPr id="2050" name="Picture 2" descr="C:\mine\study\פרוקיט גמר שלב א\New folder\13722112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208635" cy="213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ine\study\פרוקיט גמר שלב א\New folder\neural_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31" y="3939263"/>
            <a:ext cx="5491468" cy="28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5BE43A-8B45-48FF-B4F2-93DA80F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New Approach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3BD664-032F-4C46-9F42-EAB2557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4</a:t>
            </a:fld>
            <a:endParaRPr lang="he-IL"/>
          </a:p>
        </p:txBody>
      </p:sp>
      <p:pic>
        <p:nvPicPr>
          <p:cNvPr id="5" name="Content Placeholder 4" descr="https://lh3.googleusercontent.com/ohuehQHYtsyk0ahRQcFDUsGU0VykiQWu6yY6lStJChXUiZrZRJKN5vkY9GTdOky1B5yqY9xfXBxJ5YHUgUOv9tDvPaJwjxwULvIXEU-QdDOU9Cp60Ln0K1PNFRnQetVYd5pzsmWm">
            <a:extLst>
              <a:ext uri="{FF2B5EF4-FFF2-40B4-BE49-F238E27FC236}">
                <a16:creationId xmlns:a16="http://schemas.microsoft.com/office/drawing/2014/main" xmlns="" id="{3080DDAB-95CA-4D43-A7F8-240B21513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229600" cy="29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7" y="2281619"/>
            <a:ext cx="8712969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000" dirty="0"/>
              <a:t>In our project, we </a:t>
            </a:r>
            <a:r>
              <a:rPr lang="en-US" sz="2000" dirty="0" smtClean="0"/>
              <a:t>introduced </a:t>
            </a:r>
            <a:r>
              <a:rPr lang="en-US" sz="2000" dirty="0"/>
              <a:t>a new method to recognize a lie. We </a:t>
            </a:r>
            <a:r>
              <a:rPr lang="en-US" sz="2000" dirty="0" smtClean="0"/>
              <a:t>used </a:t>
            </a:r>
            <a:r>
              <a:rPr lang="en-US" sz="2000" dirty="0"/>
              <a:t>a convolutional neural network (CNN). </a:t>
            </a:r>
            <a:r>
              <a:rPr lang="en-US" sz="2000" dirty="0" smtClean="0"/>
              <a:t>This approach gave us the </a:t>
            </a:r>
            <a:r>
              <a:rPr lang="en-US" sz="2000" dirty="0"/>
              <a:t>opportunity to analyze the voice deeper</a:t>
            </a:r>
            <a:r>
              <a:rPr lang="en-US" sz="2000" dirty="0" smtClean="0"/>
              <a:t>. </a:t>
            </a:r>
            <a:r>
              <a:rPr lang="en-US" dirty="0">
                <a:solidFill>
                  <a:srgbClr val="FF0000"/>
                </a:solidFill>
              </a:rPr>
              <a:t>(…)We </a:t>
            </a:r>
            <a:r>
              <a:rPr lang="en-US" dirty="0">
                <a:solidFill>
                  <a:srgbClr val="FF0000"/>
                </a:solidFill>
              </a:rPr>
              <a:t>believe that this method will give the best result and the CNN will discover the dependency between human voice and lie. 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9" y="1340768"/>
            <a:ext cx="8229600" cy="100811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Waves</a:t>
            </a:r>
          </a:p>
          <a:p>
            <a:pPr lvl="1" algn="l" rtl="0"/>
            <a:r>
              <a:rPr lang="en-US" sz="2000" dirty="0"/>
              <a:t>Longitudinal waves - Sound</a:t>
            </a:r>
          </a:p>
        </p:txBody>
      </p:sp>
      <p:pic>
        <p:nvPicPr>
          <p:cNvPr id="1030" name="Picture 6" descr="https://upload.wikimedia.org/wikipedia/commons/6/62/Onde_compression_impulsion_1d_30_pet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8" y="2252234"/>
            <a:ext cx="2448272" cy="18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ndes_compression_2d_20_petit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34" y="2177269"/>
            <a:ext cx="2646274" cy="200419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5369" y="4309495"/>
            <a:ext cx="4404663" cy="6078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000" dirty="0"/>
              <a:t>Analog and Digital signals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8059" y="3920903"/>
            <a:ext cx="2490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Plane pressure pulse wave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5980" y="3963448"/>
            <a:ext cx="3542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pulse wave on a 2d grid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33B004-07A3-4A64-8D8A-B6D141C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5</a:t>
            </a:fld>
            <a:endParaRPr lang="he-IL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" y="4839462"/>
            <a:ext cx="3139196" cy="13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1" y="4861149"/>
            <a:ext cx="3346665" cy="1313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7" y="5323160"/>
            <a:ext cx="389037" cy="389037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016980" y="5383779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ight Arrow 24"/>
          <p:cNvSpPr/>
          <p:nvPr/>
        </p:nvSpPr>
        <p:spPr>
          <a:xfrm>
            <a:off x="3708824" y="5362882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1" y="4892021"/>
            <a:ext cx="1767308" cy="131337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778200" y="5496173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95" y="5723793"/>
            <a:ext cx="356489" cy="3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8" grpId="0"/>
      <p:bldP spid="11" grpId="0"/>
      <p:bldP spid="24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19256" cy="1356760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Mel-frequency cepstral coefficients (MFCCs)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075240" cy="4581116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Mel Frequency Cepstral Coefficient (MFCC) is commonly used in </a:t>
            </a:r>
            <a:r>
              <a:rPr lang="en-US" sz="2000" dirty="0" smtClean="0"/>
              <a:t>a </a:t>
            </a:r>
            <a:r>
              <a:rPr lang="en-US" sz="2000" dirty="0"/>
              <a:t>speech recognition process and in the analyzing speech signal. The pre-step in the speech recognition system is </a:t>
            </a:r>
            <a:r>
              <a:rPr lang="en-US" sz="2000" dirty="0" smtClean="0"/>
              <a:t>identification of </a:t>
            </a:r>
            <a:r>
              <a:rPr lang="en-US" sz="2000" dirty="0"/>
              <a:t>the components of </a:t>
            </a:r>
            <a:r>
              <a:rPr lang="en-US" sz="2000" dirty="0" smtClean="0"/>
              <a:t>a </a:t>
            </a:r>
            <a:r>
              <a:rPr lang="en-US" sz="2000" dirty="0"/>
              <a:t>signal. </a:t>
            </a:r>
            <a:endParaRPr lang="he-IL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300D6D6-C370-4F9F-BC5E-DDDBAA7FEC82}"/>
              </a:ext>
            </a:extLst>
          </p:cNvPr>
          <p:cNvSpPr/>
          <p:nvPr/>
        </p:nvSpPr>
        <p:spPr>
          <a:xfrm>
            <a:off x="1435917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Framing and blocking</a:t>
            </a:r>
            <a:endParaRPr lang="x-non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0B04AD5-BEFC-40A9-9CA1-D44DD113C1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2691" y="4390463"/>
            <a:ext cx="4732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4D9E8B-94D5-46D9-BCDF-01E3A39AD762}"/>
              </a:ext>
            </a:extLst>
          </p:cNvPr>
          <p:cNvSpPr txBox="1"/>
          <p:nvPr/>
        </p:nvSpPr>
        <p:spPr>
          <a:xfrm>
            <a:off x="248292" y="4741895"/>
            <a:ext cx="118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MFCC coefficients</a:t>
            </a:r>
            <a:endParaRPr lang="x-none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5775A296-C686-4F16-B6F6-725B1DA89A60}"/>
              </a:ext>
            </a:extLst>
          </p:cNvPr>
          <p:cNvSpPr/>
          <p:nvPr/>
        </p:nvSpPr>
        <p:spPr>
          <a:xfrm>
            <a:off x="3747644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Windowing</a:t>
            </a:r>
            <a:endParaRPr lang="x-none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75A7F539-BE89-4255-901F-1E325212C0B4}"/>
              </a:ext>
            </a:extLst>
          </p:cNvPr>
          <p:cNvCxnSpPr>
            <a:cxnSpLocks/>
          </p:cNvCxnSpPr>
          <p:nvPr/>
        </p:nvCxnSpPr>
        <p:spPr>
          <a:xfrm>
            <a:off x="3233242" y="4390463"/>
            <a:ext cx="5144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6A60FBC5-E98B-4FFB-974A-A1DA6C79BDF6}"/>
              </a:ext>
            </a:extLst>
          </p:cNvPr>
          <p:cNvSpPr/>
          <p:nvPr/>
        </p:nvSpPr>
        <p:spPr>
          <a:xfrm>
            <a:off x="6044428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FFT</a:t>
            </a:r>
            <a:endParaRPr lang="x-none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9D3DEAE7-C3A8-4C05-9E2F-F70D1249226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5547844" y="4390463"/>
            <a:ext cx="1396684" cy="61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7994959C-D244-445A-8239-60FD5B8AB80B}"/>
              </a:ext>
            </a:extLst>
          </p:cNvPr>
          <p:cNvSpPr/>
          <p:nvPr/>
        </p:nvSpPr>
        <p:spPr>
          <a:xfrm>
            <a:off x="3747644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Mel-Scale</a:t>
            </a:r>
            <a:endParaRPr lang="x-none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D4C48C0-BAFC-43D8-BC77-5B283422B8E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5547844" y="5326567"/>
            <a:ext cx="49658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E8FF8A19-93DD-46D7-BB6E-17DC43F0C1AB}"/>
              </a:ext>
            </a:extLst>
          </p:cNvPr>
          <p:cNvSpPr/>
          <p:nvPr/>
        </p:nvSpPr>
        <p:spPr>
          <a:xfrm>
            <a:off x="1435916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IFFT</a:t>
            </a:r>
            <a:endParaRPr lang="x-none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E8129959-911D-472E-B77A-70AFB9D3479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>
            <a:off x="3236116" y="5326567"/>
            <a:ext cx="51152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1AB2753-F0CD-4057-BABB-EBDA56CE101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62691" y="5326567"/>
            <a:ext cx="4732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445D953-D226-4747-B41C-5E39427E7784}"/>
              </a:ext>
            </a:extLst>
          </p:cNvPr>
          <p:cNvSpPr txBox="1"/>
          <p:nvPr/>
        </p:nvSpPr>
        <p:spPr>
          <a:xfrm>
            <a:off x="660592" y="4027029"/>
            <a:ext cx="76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Speech</a:t>
            </a:r>
            <a:endParaRPr lang="x-none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xmlns="" id="{7BA28732-07D1-47E8-957A-28BF7F0F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25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6" grpId="0" animBg="1"/>
      <p:bldP spid="22" grpId="0" animBg="1"/>
      <p:bldP spid="29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7088"/>
            <a:ext cx="8206855" cy="18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4061368"/>
            <a:ext cx="8226660" cy="217594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4482734" y="3545336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1547664" y="3647288"/>
            <a:ext cx="28803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Framing and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8D8B5C-3C19-4998-90B9-6D25EAD8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9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884368" cy="218474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0" y="4531881"/>
            <a:ext cx="7566108" cy="229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B938BF1-69C0-4C94-8B7F-0738D605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8</a:t>
            </a:fld>
            <a:endParaRPr lang="he-IL"/>
          </a:p>
        </p:txBody>
      </p:sp>
      <p:sp>
        <p:nvSpPr>
          <p:cNvPr id="52" name="Down Arrow 51"/>
          <p:cNvSpPr/>
          <p:nvPr/>
        </p:nvSpPr>
        <p:spPr>
          <a:xfrm>
            <a:off x="4202073" y="443711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/>
          <p:cNvSpPr txBox="1"/>
          <p:nvPr/>
        </p:nvSpPr>
        <p:spPr>
          <a:xfrm>
            <a:off x="4997603" y="4608706"/>
            <a:ext cx="14165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Mel-Filters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3E0A879-02D0-418F-A43C-5A76AA3D98BA}"/>
              </a:ext>
            </a:extLst>
          </p:cNvPr>
          <p:cNvSpPr txBox="1"/>
          <p:nvPr/>
        </p:nvSpPr>
        <p:spPr>
          <a:xfrm>
            <a:off x="2843808" y="4578547"/>
            <a:ext cx="1313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Spectrum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9368" y="3669772"/>
            <a:ext cx="7244183" cy="693658"/>
            <a:chOff x="1169368" y="3669772"/>
            <a:chExt cx="7244183" cy="69365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8539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936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4543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940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547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8944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4655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494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4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752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1358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9756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7362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5760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3366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1764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12169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0567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48173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571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84177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2575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20181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98579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548984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382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84988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3386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20992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9390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56996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35394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85800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4197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21804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0201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7808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6205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78661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500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197527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81503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82126" y="1286756"/>
            <a:ext cx="3990274" cy="597619"/>
            <a:chOff x="4519010" y="1057018"/>
            <a:chExt cx="3990274" cy="597619"/>
          </a:xfrm>
        </p:grpSpPr>
        <p:sp>
          <p:nvSpPr>
            <p:cNvPr id="5" name="Down Arrow 4"/>
            <p:cNvSpPr/>
            <p:nvPr/>
          </p:nvSpPr>
          <p:spPr>
            <a:xfrm>
              <a:off x="4519010" y="1057018"/>
              <a:ext cx="576064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9618" y="1285305"/>
              <a:ext cx="3689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Windowing ( Hamming window)</a:t>
              </a:r>
              <a:endParaRPr lang="he-I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27584" y="4437112"/>
            <a:ext cx="7859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4644008" y="146705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202864" y="1467052"/>
            <a:ext cx="36896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IFFT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15124"/>
            <a:ext cx="4879447" cy="43382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E2EFC95-EC28-47A4-9A20-C2B7A4E8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9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50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2332</TotalTime>
  <Words>812</Words>
  <Application>Microsoft Office PowerPoint</Application>
  <PresentationFormat>On-screen Show (4:3)</PresentationFormat>
  <Paragraphs>170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Constantia</vt:lpstr>
      <vt:lpstr>David</vt:lpstr>
      <vt:lpstr>Tahoma</vt:lpstr>
      <vt:lpstr>Times New Roman</vt:lpstr>
      <vt:lpstr>Wingdings 2</vt:lpstr>
      <vt:lpstr>Flow</vt:lpstr>
      <vt:lpstr>Lie Detection using Convolutional Neural Network</vt:lpstr>
      <vt:lpstr>Motivation</vt:lpstr>
      <vt:lpstr>Introduction</vt:lpstr>
      <vt:lpstr>New Approach</vt:lpstr>
      <vt:lpstr>Background</vt:lpstr>
      <vt:lpstr>Mel-frequency cepstral coefficients (MFCCs) </vt:lpstr>
      <vt:lpstr>MFCC Algorithm</vt:lpstr>
      <vt:lpstr>MFCC Algorithm</vt:lpstr>
      <vt:lpstr>MFCC Algorithm</vt:lpstr>
      <vt:lpstr>Neural Network</vt:lpstr>
      <vt:lpstr>Artificial Neural Network</vt:lpstr>
      <vt:lpstr>Back-Propagation</vt:lpstr>
      <vt:lpstr>Convolution</vt:lpstr>
      <vt:lpstr>Algorithm</vt:lpstr>
      <vt:lpstr>Algorithm</vt:lpstr>
      <vt:lpstr>USE CASE</vt:lpstr>
      <vt:lpstr>Class Diagram</vt:lpstr>
      <vt:lpstr>User Interface</vt:lpstr>
      <vt:lpstr>PowerPoint Presentation</vt:lpstr>
      <vt:lpstr>User Interface</vt:lpstr>
      <vt:lpstr>Testing Plan</vt:lpstr>
      <vt:lpstr>Results : Detecting a lie</vt:lpstr>
      <vt:lpstr>Conclusions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Vladimir Balagula</dc:creator>
  <cp:lastModifiedBy>Elias</cp:lastModifiedBy>
  <cp:revision>294</cp:revision>
  <cp:lastPrinted>2018-07-04T09:19:10Z</cp:lastPrinted>
  <dcterms:created xsi:type="dcterms:W3CDTF">2018-06-22T10:31:43Z</dcterms:created>
  <dcterms:modified xsi:type="dcterms:W3CDTF">2019-02-09T16:32:16Z</dcterms:modified>
</cp:coreProperties>
</file>